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74" r:id="rId4"/>
    <p:sldId id="257" r:id="rId5"/>
    <p:sldId id="282" r:id="rId6"/>
    <p:sldId id="29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8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25/08/2016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«DELITOS EN MATERIA MIGRATORIA”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Noemí Romero Arciniega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902936"/>
              </p:ext>
            </p:extLst>
          </p:nvPr>
        </p:nvGraphicFramePr>
        <p:xfrm>
          <a:off x="971550" y="1143000"/>
          <a:ext cx="7272858" cy="45699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78510"/>
                <a:gridCol w="4094348"/>
              </a:tblGrid>
              <a:tr h="327485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CONCEPTO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SIGNIFICADO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</a:tr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Presentación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Medida dictada por el Instituto mediante la cual se acuerda el alojamiento temporal de un extranjero que no acredita su situación migratoria para la regularización de su estancia o la asistencia para el retorno.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924101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Protección complementaria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Protección que la Secretaría otorga al extranjero que no ha sido reconocido como refugiado, consistente en no devolverlo al territorio de otro país en donde su vida se vería amenazada o se encontraría en peligro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780925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Refugiado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Todo extranjero que se encuentre en territorio nacional y que sea reconocido como refugiado por parte de las autoridades competentes, conforme a los tratados y convenios internacionales 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Retorno asistido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 el procedimiento por el que el Instituto Nacional de Migración hace abandonar el territorio nacional a un extranjero, remitiéndolo a su país de origen o de residencia habitual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Remuneración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 percepciones que reciban las personas en el territorio de los Estados Unidos Mexicanos por la prestación de un servicio personal subordinado o por la prestación de un servicio profesional independiente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081" y="188640"/>
            <a:ext cx="773834" cy="6944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49280"/>
            <a:ext cx="776348" cy="6071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933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51385"/>
              </p:ext>
            </p:extLst>
          </p:nvPr>
        </p:nvGraphicFramePr>
        <p:xfrm>
          <a:off x="971550" y="985837"/>
          <a:ext cx="7200850" cy="5029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47040"/>
                <a:gridCol w="4053810"/>
              </a:tblGrid>
              <a:tr h="327485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CONCEPTO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SIGNIFICADO</a:t>
                      </a:r>
                    </a:p>
                    <a:p>
                      <a:pPr algn="ctr"/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s-MX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Servicio Profesional de Carrera Migratoria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Mecanismo que garantiza la igualdad de oportunidades para el ingreso, permanencia y desarrollo de los servidores públicos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75438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Situación migratoria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hipótesis en la que se ubica un extranjero en función del cumplimiento o incumplimiento de las disposiciones migratorias para su internación y estancia en el país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Tarjeta de residencia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Documento que expide el Instituto con el que los extranjeros acreditan su situación migratoria regular de residencia temporal o permanente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116586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Trámite migratorio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Cualquier solicitud o entrega de información que formulen las personas físicas y morales ante la autoridad migratoria, para cumplir una obligación, obtener un beneficio o servicio de carácter migratorio a fin de que se emita una resolución, así como cualquier otro documento.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116586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Visa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autorización que se otorga en una oficina consular que evidencia la acreditación de los requisitos para obtener una condición de estancia en el país y que se expresa mediante un documento que se imprime, adhiere o adjunta a un pasaporte u otro documento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898139" cy="55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589240"/>
            <a:ext cx="1369325" cy="770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232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57250"/>
            <a:ext cx="9144000" cy="655093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4.- De </a:t>
            </a:r>
            <a:r>
              <a:rPr lang="es-E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 </a:t>
            </a:r>
            <a:r>
              <a:rPr lang="es-E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Delitos </a:t>
            </a:r>
            <a:r>
              <a:rPr lang="es-E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en </a:t>
            </a:r>
            <a:r>
              <a:rPr lang="es-E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Materia </a:t>
            </a:r>
            <a:r>
              <a:rPr lang="es-E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</a:t>
            </a:r>
            <a:r>
              <a:rPr lang="es-E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igratoria</a:t>
            </a:r>
            <a:endParaRPr lang="es-E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71749" y="2247665"/>
            <a:ext cx="769733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7160" algn="just"/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Artículo 159.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Se impondrá pena de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ocho a dieciséis años de prisión y multa de cinco mil a quince mil días de salario mínimo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general vigente en el Distrito Federal, a quien: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I. Con propósito de tráfico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lleve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una o más personas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internarse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en otro país sin la documentación correspondiente, con objeto de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obtener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directa o indirectamente un lucro;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Introduzca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sin la documentación correspondiente, a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uno o varios extranjeros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a territorio mexicano, con objeto de obtener directa o indirectamente un lucro, o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. Albergue o transporte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por el territorio nacional, con el objeto de obtener directa o indirectamente un lucro, a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uno o varios extranjeros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con el fin de evadir la revisión migratoria.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Para efectos de la actualización del delito previsto en este artículo, será necesario que quede demostrada la intención del sujeto activo de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obtener un beneficio económico en dinero o en especie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cierto, actual o inminente.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No se impondrá pena a las personas de reconocida solvencia moral, que por razones estrictamente humanitarias y sin buscar beneficio alguno, presten ayuda a la persona que se ha internado en el país de manera irregular, aun cuando reciban donativos o recursos para la continuación de su labor humanitaria.</a:t>
            </a:r>
          </a:p>
        </p:txBody>
      </p:sp>
    </p:spTree>
    <p:extLst>
      <p:ext uri="{BB962C8B-B14F-4D97-AF65-F5344CB8AC3E}">
        <p14:creationId xmlns:p14="http://schemas.microsoft.com/office/powerpoint/2010/main" val="209697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49825" y="1227674"/>
            <a:ext cx="70797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7160" algn="just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Artículo 160. 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aumentarán hasta en una mitad las penas previstas en el artículo anterior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cuando las conductas descritas en el mismo se realicen:</a:t>
            </a: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endParaRPr lang="es-E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37160" algn="just"/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149825" y="1719742"/>
            <a:ext cx="7079777" cy="646331"/>
          </a:xfrm>
          <a:prstGeom prst="rect">
            <a:avLst/>
          </a:prstGeom>
          <a:ln w="57150"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pPr indent="137160" algn="just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Respecto de </a:t>
            </a:r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niñas, niños y adolescentes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cuando se </a:t>
            </a:r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induzca, procure, facilite u obligue 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un </a:t>
            </a:r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niño, niña o adolescente o a quien no tenga capacidad para comprender 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significado del hecho, a realizar cualquiera de las conductas descritas en el artículo anterior;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149825" y="2432469"/>
            <a:ext cx="7079777" cy="646331"/>
          </a:xfrm>
          <a:prstGeom prst="rect">
            <a:avLst/>
          </a:prstGeom>
          <a:ln w="57150"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pPr indent="137160" algn="just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condiciones o por medios que </a:t>
            </a:r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pongan o puedan poner </a:t>
            </a:r>
            <a:r>
              <a:rPr lang="es-E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peligro la salud, la integridad, la seguridad o la vida o den lugar a un trato inhumano o degradante de las personas en quienes recaiga la conducta, 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149825" y="3145195"/>
            <a:ext cx="7079777" cy="300082"/>
          </a:xfrm>
          <a:prstGeom prst="rect">
            <a:avLst/>
          </a:prstGeom>
          <a:ln w="57150">
            <a:solidFill>
              <a:srgbClr val="FF0066"/>
            </a:solidFill>
          </a:ln>
        </p:spPr>
        <p:txBody>
          <a:bodyPr wrap="square">
            <a:spAutoFit/>
          </a:bodyPr>
          <a:lstStyle/>
          <a:p>
            <a:pPr indent="137160" algn="just"/>
            <a:r>
              <a:rPr lang="es-ES" sz="135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s-ES" sz="135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Cuando el autor material o intelectual sea </a:t>
            </a:r>
            <a:r>
              <a:rPr lang="es-ES" sz="135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servidor público</a:t>
            </a:r>
            <a:r>
              <a:rPr lang="es-ES" sz="135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149825" y="3813720"/>
            <a:ext cx="7079777" cy="807913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indent="182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36922" algn="just" defTabSz="685800"/>
            <a:r>
              <a:rPr lang="es-ES" altLang="es-ES" sz="1200" b="1" dirty="0"/>
              <a:t>Artículo 161. </a:t>
            </a:r>
            <a:r>
              <a:rPr lang="es-ES" altLang="es-ES" sz="1200" dirty="0"/>
              <a:t>Al </a:t>
            </a:r>
            <a:r>
              <a:rPr lang="es-ES" altLang="es-ES" sz="1200" b="1" dirty="0"/>
              <a:t>servidor público </a:t>
            </a:r>
            <a:r>
              <a:rPr lang="es-ES" altLang="es-ES" sz="1200" dirty="0"/>
              <a:t>que </a:t>
            </a:r>
            <a:r>
              <a:rPr lang="es-ES" altLang="es-ES" sz="1200" b="1" dirty="0"/>
              <a:t>auxilie, encubra o induzca </a:t>
            </a:r>
            <a:r>
              <a:rPr lang="es-ES" altLang="es-ES" sz="1200" dirty="0"/>
              <a:t>a </a:t>
            </a:r>
            <a:r>
              <a:rPr lang="es-ES" altLang="es-ES" sz="1200" b="1" dirty="0"/>
              <a:t>cualquier persona </a:t>
            </a:r>
            <a:r>
              <a:rPr lang="es-ES" altLang="es-ES" sz="1200" dirty="0"/>
              <a:t>a violar las disposiciones contenidas en la presente Ley, con el objeto de obtener directa o indirectamente un lucro en dinero o en especie, se le impondrá una </a:t>
            </a:r>
            <a:r>
              <a:rPr lang="es-ES" altLang="es-ES" sz="1200" b="1" dirty="0"/>
              <a:t>pena de cuatro a ocho años de prisión y multa de quinientos hasta un mil días de salario mínimo </a:t>
            </a:r>
            <a:r>
              <a:rPr lang="es-ES" altLang="es-ES" sz="1200" dirty="0"/>
              <a:t>general vigente en el Distrito Federal.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149826" y="4937791"/>
            <a:ext cx="70797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6922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Artículo 162. </a:t>
            </a:r>
            <a:r>
              <a:rPr lang="es-ES" alt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los casos de los delitos a que esta Ley se refiere, el ejercicio de la acción penal por parte del Ministerio Público de la Federación se realizará de oficio. El Instituto estará obligado a proporcionar al Ministerio Público de la Federación todos los elementos necesarios para la persecución de estos delitos.</a:t>
            </a:r>
          </a:p>
        </p:txBody>
      </p:sp>
    </p:spTree>
    <p:extLst>
      <p:ext uri="{BB962C8B-B14F-4D97-AF65-F5344CB8AC3E}">
        <p14:creationId xmlns:p14="http://schemas.microsoft.com/office/powerpoint/2010/main" val="256999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972403" y="1369040"/>
            <a:ext cx="77178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3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Hipótesis: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054289" y="2525689"/>
            <a:ext cx="71855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350" dirty="0"/>
          </a:p>
          <a:p>
            <a:pPr algn="just"/>
            <a:r>
              <a:rPr lang="es-ES" sz="1350" b="1" dirty="0" smtClean="0">
                <a:solidFill>
                  <a:schemeClr val="tx2"/>
                </a:solidFill>
              </a:rPr>
              <a:t> </a:t>
            </a:r>
            <a:r>
              <a:rPr lang="es-ES" sz="1350" dirty="0">
                <a:solidFill>
                  <a:schemeClr val="tx2"/>
                </a:solidFill>
              </a:rPr>
              <a:t>Detienen a José Pérez Pérez Conocido como el coyote, que traficaba gente a Estados Unidos, cobraba $20,000.00 el viaje, fue detenido en Michoacán llevaba una combi con 20 personas.</a:t>
            </a:r>
          </a:p>
          <a:p>
            <a:pPr algn="just"/>
            <a:endParaRPr lang="es-ES" sz="1350" dirty="0">
              <a:solidFill>
                <a:schemeClr val="tx2"/>
              </a:solidFill>
            </a:endParaRPr>
          </a:p>
          <a:p>
            <a:pPr algn="just"/>
            <a:r>
              <a:rPr lang="es-ES" sz="1350" dirty="0" smtClean="0">
                <a:solidFill>
                  <a:schemeClr val="tx2"/>
                </a:solidFill>
              </a:rPr>
              <a:t>Detienen </a:t>
            </a:r>
            <a:r>
              <a:rPr lang="es-ES" sz="1350" dirty="0">
                <a:solidFill>
                  <a:schemeClr val="tx2"/>
                </a:solidFill>
              </a:rPr>
              <a:t>a persona introduciendo al país a 20 personas hondureñas por el lado de Chiapas que se dirigían a Estados Unidos. </a:t>
            </a:r>
          </a:p>
          <a:p>
            <a:pPr algn="just"/>
            <a:endParaRPr lang="es-ES" sz="1350" dirty="0">
              <a:solidFill>
                <a:schemeClr val="tx2"/>
              </a:solidFill>
            </a:endParaRPr>
          </a:p>
          <a:p>
            <a:pPr algn="just"/>
            <a:r>
              <a:rPr lang="es-ES" sz="1350" dirty="0" smtClean="0">
                <a:solidFill>
                  <a:schemeClr val="tx2"/>
                </a:solidFill>
              </a:rPr>
              <a:t>Detienen </a:t>
            </a:r>
            <a:r>
              <a:rPr lang="es-ES" sz="1350" dirty="0">
                <a:solidFill>
                  <a:schemeClr val="tx2"/>
                </a:solidFill>
              </a:rPr>
              <a:t>a señora que daba asilo a extranjeros en bodegas para evitar la revisión migratoria. </a:t>
            </a:r>
          </a:p>
        </p:txBody>
      </p:sp>
    </p:spTree>
    <p:extLst>
      <p:ext uri="{BB962C8B-B14F-4D97-AF65-F5344CB8AC3E}">
        <p14:creationId xmlns:p14="http://schemas.microsoft.com/office/powerpoint/2010/main" val="343605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99592" y="476672"/>
            <a:ext cx="7272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/>
              <a:t>Ponce ,R . F.  (2013). Delitos previstos en la </a:t>
            </a:r>
            <a:r>
              <a:rPr lang="es-ES" sz="2400" dirty="0" err="1"/>
              <a:t>Legislaciòn</a:t>
            </a:r>
            <a:r>
              <a:rPr lang="es-ES" sz="2400" dirty="0"/>
              <a:t> Federal. Editorial Porrúa México.</a:t>
            </a:r>
          </a:p>
          <a:p>
            <a:pPr algn="just"/>
            <a:r>
              <a:rPr lang="es-ES" sz="2400" b="1" dirty="0"/>
              <a:t>Osorio y Nieto, C.  (2011). Delitos Federales. Editorial </a:t>
            </a:r>
            <a:r>
              <a:rPr lang="es-ES" sz="2400" b="1" dirty="0" err="1"/>
              <a:t>Porrùa</a:t>
            </a:r>
            <a:r>
              <a:rPr lang="es-ES" sz="2400" b="1" dirty="0"/>
              <a:t> </a:t>
            </a:r>
            <a:r>
              <a:rPr lang="es-ES" sz="2400" b="1" dirty="0" err="1"/>
              <a:t>Mèxico</a:t>
            </a:r>
            <a:r>
              <a:rPr lang="es-ES" sz="2400" b="1" dirty="0"/>
              <a:t>.  835 pp.</a:t>
            </a:r>
          </a:p>
          <a:p>
            <a:pPr algn="just"/>
            <a:endParaRPr lang="es-ES" sz="2400" b="1" dirty="0"/>
          </a:p>
          <a:p>
            <a:pPr algn="just"/>
            <a:r>
              <a:rPr lang="es-ES" sz="2400" b="1" dirty="0"/>
              <a:t>Esparza, M. Bernardino. (2011). Prontuario de Delitos Federales. Editorial Porrúa México.  335 PP.</a:t>
            </a:r>
          </a:p>
          <a:p>
            <a:pPr algn="ctr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45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«Delitos en Materia Migratoria»</a:t>
            </a:r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Resumen:</a:t>
            </a: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Los Delitos en Materia Migratoria, se encuentran sancionados y tipificados como tales en la Ley de Migración, versan principalmente sobre cuestiones de tráfico de indocumentados e internarse a un país determinado sin la documentación respectiva.</a:t>
            </a: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4045" y="836712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Migración, mexicanos, extranjeros, tránsito, trámite migratorio, indocumentado, Visa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75320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620688"/>
            <a:ext cx="763284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Los alumnos identificarán en la Ley en Materia Migratoria, los presupuestos básicos que configuran las acciones u omisiones tipificadas como delitos en materia migratoria</a:t>
            </a: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0" y="1328098"/>
            <a:ext cx="9144000" cy="716507"/>
          </a:xfrm>
        </p:spPr>
        <p:txBody>
          <a:bodyPr>
            <a:normAutofit/>
          </a:bodyPr>
          <a:lstStyle/>
          <a:p>
            <a:r>
              <a:rPr lang="es-ES" sz="3600" b="1" spc="38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1.- </a:t>
            </a:r>
            <a:r>
              <a:rPr lang="es-ES" sz="2400" b="1" spc="38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Objeto de la </a:t>
            </a:r>
            <a:r>
              <a:rPr lang="es-ES" sz="2400" b="1" spc="38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Ley </a:t>
            </a:r>
            <a:r>
              <a:rPr lang="es-ES" sz="2400" b="1" spc="38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sz="2400" b="1" spc="38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igratoria</a:t>
            </a:r>
            <a:endParaRPr lang="es-ES" sz="2400" b="1" spc="38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82799" y="2132856"/>
            <a:ext cx="7778402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5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encarga de regular lo relativo a la entrada y salida de mexicanos y extranjeros al territorio de los Estados Unidos Mexicanos, salvaguardando todos los derechos de los que entran y salen del territorio Mexicano, de igual modo cuida el tránsito y la estancia de los extranjeros en el mismo, en un marco de respeto, protección y cuidado de cada uno de sus Derechos Humanos, mismo que da contribución al desarrollo nacional, así como de preservación de la soberanía y de la seguridad nacionales.</a:t>
            </a: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7816" y="80503"/>
            <a:ext cx="165618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4383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dirty="0" smtClean="0"/>
              <a:t>CONCEPTOS FUNDAMENTALES EN MATERIA MIGRATORIA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954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445585"/>
              </p:ext>
            </p:extLst>
          </p:nvPr>
        </p:nvGraphicFramePr>
        <p:xfrm>
          <a:off x="467545" y="1100137"/>
          <a:ext cx="8064896" cy="463200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576682"/>
                <a:gridCol w="4488214"/>
              </a:tblGrid>
              <a:tr h="338805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CONCEPTO</a:t>
                      </a:r>
                      <a:r>
                        <a:rPr lang="es-ES" sz="15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SIGNIFICADO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</a:tr>
              <a:tr h="80792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Centro de Evaluación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Centro de Evaluación y Control de Confianza del Instituto Nacional de Migración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1039262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Condición de estancia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situación regular en la que se ubica a un extranjero en atención a su intención de residencia y, en algunos casos, en atención a la actividad que desarrollarán en el país, o bien, en atención a criterios humanitarios o de solidaridad internacional.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Constitución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Constitución Política de los Estados Unidos Mexicanos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Cuota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Número máximo de extranjeros para ingresar a trabajar al país ya sea en general por actividad económica o por zona de residencia.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102870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Defensor de derechos humanos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Toda persona u organización de la sociedad civil que individual o colectivamente promueva o procure la protección o realización de los derechos humanos, libertades fundamentales y garantías individuales en los planos nacional o internacional.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74" r="12609"/>
          <a:stretch/>
        </p:blipFill>
        <p:spPr>
          <a:xfrm>
            <a:off x="7530640" y="144852"/>
            <a:ext cx="906619" cy="835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77272"/>
            <a:ext cx="1287633" cy="8633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068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411712"/>
              </p:ext>
            </p:extLst>
          </p:nvPr>
        </p:nvGraphicFramePr>
        <p:xfrm>
          <a:off x="928688" y="1157288"/>
          <a:ext cx="6523632" cy="529604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851069"/>
                <a:gridCol w="3672563"/>
              </a:tblGrid>
              <a:tr h="408351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CONCEPTO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SIGNIFICADO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</a:tr>
              <a:tr h="97376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Estación Migratoria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instalación física que establece el Instituto para alojar temporalmente a los extranjeros que no acrediten su situación migratoria regular, en tanto se resuelve su situación migratoria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1011506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Extranjero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persona que no pasea la calidad de mexicano, conforme a lo previsto en el artículo 30 de la Constitución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1074545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Filtro de revisión migratoria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 espacio ubicado en el lugar destinado al tránsito internacional de personas, donde el Instituto autoriza o rechaza la internación regular de personas al territorio de los Estados Unidos Mexicanos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854125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Instituto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 Instituto Nacional de Migración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97376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Lugar destinado al tránsito internacional de personas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 espacio físico fijado por la Secretaría para el paso de personas de un país a otro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1135419" cy="59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42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025028"/>
              </p:ext>
            </p:extLst>
          </p:nvPr>
        </p:nvGraphicFramePr>
        <p:xfrm>
          <a:off x="900113" y="1234719"/>
          <a:ext cx="7560319" cy="452885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04141"/>
                <a:gridCol w="4256178"/>
              </a:tblGrid>
              <a:tr h="331962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CONCEPTO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SIGNIFICADO</a:t>
                      </a:r>
                      <a:endParaRPr lang="es-ES" sz="15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</a:tr>
              <a:tr h="791603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Mexicano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persona que posea las calidades determinadas en el artículo 30 de la Constitución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799254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Migrante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Individuo que sale, transita o llega al territorio de un Estado distinto al de su residencia por cualquier tipo de motivación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Niña, niño o adolescente migrante no acompañado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Todo migrante nacional o extranjero niño, niña o adolescente menor de 18 años de edad, que se encuentre en territorio nacional y que no esté acompañado de un familiar consanguíneo o persona que tenga su representación legal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Oficina consular</a:t>
                      </a:r>
                      <a:endParaRPr lang="es-ES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00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 representaciones del Estado mexicano ante el gobierno de otro país en las que se realizan de carácter permanente las siguientes funciones: proteger a los mexicanos que se localizan en su circunscripción, fomentar las relaciones comerciales, económicas, culturales y científicas entre ambos países y expedir la documentación a mexicanos y extranjeros en términos de la Ley del Servicio Exterior Mexicano y su Reglamento</a:t>
                      </a:r>
                      <a:endParaRPr lang="es-ES" sz="9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6" t="55472" r="14334" b="9508"/>
          <a:stretch/>
        </p:blipFill>
        <p:spPr>
          <a:xfrm>
            <a:off x="8208983" y="5589240"/>
            <a:ext cx="931460" cy="1033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0934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1425</Words>
  <Application>Microsoft Office PowerPoint</Application>
  <PresentationFormat>Presentación en pantalla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1.- Objeto de la Ley Migratoria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4.- De los Delitos en Materia Migratoria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NOEMI ROMERO</cp:lastModifiedBy>
  <cp:revision>66</cp:revision>
  <dcterms:created xsi:type="dcterms:W3CDTF">2012-08-07T16:35:15Z</dcterms:created>
  <dcterms:modified xsi:type="dcterms:W3CDTF">2016-08-25T15:42:06Z</dcterms:modified>
</cp:coreProperties>
</file>